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activeX/activeX1.xml" ContentType="application/vnd.ms-office.activeX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activeX/activeX2.xml" ContentType="application/vnd.ms-office.activeX+xml"/>
  <Override PartName="/ppt/tags/tag4.xml" ContentType="application/vnd.openxmlformats-officedocument.presentationml.tags+xml"/>
  <Override PartName="/ppt/activeX/activeX3.xml" ContentType="application/vnd.ms-office.activeX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2686" autoAdjust="0"/>
  </p:normalViewPr>
  <p:slideViewPr>
    <p:cSldViewPr>
      <p:cViewPr>
        <p:scale>
          <a:sx n="150" d="100"/>
          <a:sy n="150" d="100"/>
        </p:scale>
        <p:origin x="-72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4.xml"/><Relationship Id="rId7" Type="http://schemas.openxmlformats.org/officeDocument/2006/relationships/notesSlide" Target="../notesSlides/notesSlide4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4" Type="http://schemas.openxmlformats.org/officeDocument/2006/relationships/control" Target="../activeX/activeX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85750"/>
            <a:ext cx="8534400" cy="333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pattern</a:t>
            </a:r>
            <a:endParaRPr lang="en-US" sz="14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 smtClean="0">
                <a:latin typeface="Tw Cen MT" pitchFamily="34" charset="0"/>
              </a:rPr>
              <a:t>Has it happened</a:t>
            </a:r>
            <a:r>
              <a:rPr lang="en-US" sz="2400" i="1" dirty="0" smtClean="0">
                <a:latin typeface="Tw Cen MT" pitchFamily="34" charset="0"/>
                <a:sym typeface="Symbol"/>
              </a:rPr>
              <a:t>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>
                <a:latin typeface="Tw Cen MT" pitchFamily="34" charset="0"/>
              </a:rPr>
              <a:t>Has it happened</a:t>
            </a:r>
            <a:r>
              <a:rPr lang="en-US" sz="2400" i="1" dirty="0">
                <a:latin typeface="Tw Cen MT" pitchFamily="34" charset="0"/>
                <a:sym typeface="Symbol"/>
              </a:rPr>
              <a:t></a:t>
            </a:r>
            <a:endParaRPr lang="en-US" sz="2400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>
                <a:latin typeface="Tw Cen MT" pitchFamily="34" charset="0"/>
              </a:rPr>
              <a:t>Has it happened</a:t>
            </a:r>
            <a:r>
              <a:rPr lang="en-US" sz="2400" i="1" dirty="0">
                <a:latin typeface="Tw Cen MT" pitchFamily="34" charset="0"/>
                <a:sym typeface="Symbol"/>
              </a:rPr>
              <a:t></a:t>
            </a:r>
            <a:endParaRPr lang="en-US" sz="2400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>
                <a:latin typeface="Tw Cen MT" pitchFamily="34" charset="0"/>
              </a:rPr>
              <a:t>Has it happened</a:t>
            </a:r>
            <a:r>
              <a:rPr lang="en-US" sz="2400" i="1" dirty="0" smtClean="0">
                <a:latin typeface="Tw Cen MT" pitchFamily="34" charset="0"/>
                <a:sym typeface="Symbol"/>
              </a:rPr>
              <a:t>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400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 smtClean="0">
                <a:latin typeface="Tw Cen MT" pitchFamily="34" charset="0"/>
              </a:rPr>
              <a:t>Yes, it happened!</a:t>
            </a:r>
          </a:p>
        </p:txBody>
      </p:sp>
      <p:pic>
        <p:nvPicPr>
          <p:cNvPr id="1026" name="Picture 2" descr="http://blog.bridgelinedigital.com/wp-content/uploads/2012/08/Hitting-the-Wal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759" y="2402729"/>
            <a:ext cx="1441725" cy="1502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8953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5" y="11239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71625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3525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913" y="1800225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188" y="21145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newauthors.files.wordpress.com/2010/07/texture-red-brick-w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400" y="2676535"/>
            <a:ext cx="1342961" cy="1007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7421">
        <p:circle/>
      </p:transition>
    </mc:Choice>
    <mc:Fallback xmlns="">
      <p:transition spd="slow" advTm="27421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85750"/>
            <a:ext cx="853440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The   </a:t>
            </a:r>
            <a:r>
              <a:rPr lang="en-US" sz="3200" b="1" i="1" dirty="0" smtClean="0">
                <a:latin typeface="Tw Cen MT" pitchFamily="34" charset="0"/>
              </a:rPr>
              <a:t>Definite Loop</a:t>
            </a:r>
            <a:r>
              <a:rPr lang="en-US" sz="3200" b="1" dirty="0" smtClean="0">
                <a:latin typeface="Tw Cen MT" pitchFamily="34" charset="0"/>
              </a:rPr>
              <a:t>   pattern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5530" y="971550"/>
            <a:ext cx="3124200" cy="1447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for k in range(...):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990600" y="1581150"/>
            <a:ext cx="2319130" cy="1839567"/>
            <a:chOff x="990600" y="1581150"/>
            <a:chExt cx="2319130" cy="1839567"/>
          </a:xfrm>
        </p:grpSpPr>
        <p:cxnSp>
          <p:nvCxnSpPr>
            <p:cNvPr id="11" name="Straight Arrow Connector 10"/>
            <p:cNvCxnSpPr/>
            <p:nvPr/>
          </p:nvCxnSpPr>
          <p:spPr>
            <a:xfrm flipV="1">
              <a:off x="2362200" y="1581150"/>
              <a:ext cx="228600" cy="1219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990600" y="2811117"/>
              <a:ext cx="2319130" cy="609600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Determines how many times the loop iterates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5531" y="1581150"/>
            <a:ext cx="2100470" cy="2601979"/>
            <a:chOff x="185531" y="1581150"/>
            <a:chExt cx="2100470" cy="2601979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762000" y="2190750"/>
              <a:ext cx="152400" cy="14859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13"/>
            <p:cNvSpPr/>
            <p:nvPr/>
          </p:nvSpPr>
          <p:spPr>
            <a:xfrm>
              <a:off x="685801" y="1581150"/>
              <a:ext cx="1600200" cy="60960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85531" y="3677062"/>
              <a:ext cx="1964634" cy="506067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The </a:t>
              </a:r>
              <a:r>
                <a:rPr lang="en-US" b="1" i="1" dirty="0" smtClean="0">
                  <a:solidFill>
                    <a:schemeClr val="tx1"/>
                  </a:solidFill>
                </a:rPr>
                <a:t>body</a:t>
              </a:r>
              <a:r>
                <a:rPr lang="en-US" dirty="0" smtClean="0">
                  <a:solidFill>
                    <a:schemeClr val="tx1"/>
                  </a:solidFill>
                </a:rPr>
                <a:t> of the loop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3472069" y="1276350"/>
            <a:ext cx="5486400" cy="3657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window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zg.GraphWin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'Animation'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650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430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20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</a:t>
            </a:r>
            <a:endParaRPr lang="en-US" dirty="0">
              <a:solidFill>
                <a:srgbClr val="800000"/>
              </a:solidFill>
              <a:latin typeface="Consola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150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circle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zg.Circle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zg.Point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(x, y),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circle.setFill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'purple'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circle.draw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(window)</a:t>
            </a:r>
          </a:p>
          <a:p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x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y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radius + k /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100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0.01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86200" y="2876550"/>
            <a:ext cx="5029200" cy="19811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508512" y="2571750"/>
            <a:ext cx="2587488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193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35842">
        <p:circle/>
      </p:transition>
    </mc:Choice>
    <mc:Fallback xmlns="">
      <p:transition spd="slow" advTm="35842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85750"/>
            <a:ext cx="853440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The   </a:t>
            </a:r>
            <a:r>
              <a:rPr lang="en-US" sz="3200" b="1" i="1" dirty="0" smtClean="0">
                <a:latin typeface="Tw Cen MT" pitchFamily="34" charset="0"/>
              </a:rPr>
              <a:t>Definite Loop</a:t>
            </a:r>
            <a:r>
              <a:rPr lang="en-US" sz="3200" b="1" dirty="0" smtClean="0">
                <a:latin typeface="Tw Cen MT" pitchFamily="34" charset="0"/>
              </a:rPr>
              <a:t>   pattern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5530" y="971550"/>
            <a:ext cx="3124200" cy="1447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for k in range(...):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3472069" y="1276350"/>
            <a:ext cx="5486400" cy="3657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window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zg.GraphWin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'Animation'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650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430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20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</a:t>
            </a:r>
            <a:endParaRPr lang="en-US" dirty="0">
              <a:solidFill>
                <a:srgbClr val="800000"/>
              </a:solidFill>
              <a:latin typeface="Consola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150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circle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zg.Circle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zg.Point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(x, y),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circle.setFill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'purple'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circle.draw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(window)</a:t>
            </a:r>
          </a:p>
          <a:p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x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y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radius + k /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100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0.01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86200" y="2876550"/>
            <a:ext cx="5029200" cy="19811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508512" y="2571750"/>
            <a:ext cx="2587488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8" name="ShockwaveFlash1" r:id="rId2" imgW="3048426" imgH="2285714"/>
        </mc:Choice>
        <mc:Fallback>
          <p:control name="ShockwaveFlash1" r:id="rId2" imgW="3048426" imgH="2285714">
            <p:pic>
              <p:nvPicPr>
                <p:cNvPr id="0" name="ShockwaveFlash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600" y="2647950"/>
                  <a:ext cx="3048000" cy="228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59033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33350"/>
            <a:ext cx="39624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</a:t>
            </a:r>
            <a:r>
              <a:rPr lang="en-US" sz="2800" b="1" i="1" dirty="0" smtClean="0">
                <a:latin typeface="Tw Cen MT" pitchFamily="34" charset="0"/>
              </a:rPr>
              <a:t>Definite Loop</a:t>
            </a:r>
            <a:r>
              <a:rPr lang="en-US" sz="2800" b="1" dirty="0" smtClean="0">
                <a:latin typeface="Tw Cen MT" pitchFamily="34" charset="0"/>
              </a:rPr>
              <a:t>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1123950"/>
            <a:ext cx="3124200" cy="1143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Run n times: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1000" y="134178"/>
            <a:ext cx="45720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076700" y="964352"/>
            <a:ext cx="49530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Repeatedly: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Has the event occurred?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so, break out of the loop.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70" name="ShockwaveFlash1" r:id="rId2" imgW="3048426" imgH="2285714"/>
        </mc:Choice>
        <mc:Fallback>
          <p:control name="ShockwaveFlash1" r:id="rId2" imgW="3048426" imgH="2285714">
            <p:pic>
              <p:nvPicPr>
                <p:cNvPr id="0" name="ShockwaveFlash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600" y="2647950"/>
                  <a:ext cx="3048000" cy="228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71" name="ShockwaveFlash2" r:id="rId4" imgW="3048426" imgH="2285714"/>
        </mc:Choice>
        <mc:Fallback>
          <p:control name="ShockwaveFlash2" r:id="rId4" imgW="3048426" imgH="2285714">
            <p:pic>
              <p:nvPicPr>
                <p:cNvPr id="0" name="ShockwaveFlash2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5"/>
                  </p:custDataLst>
                </p:nvPr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57800" y="2647950"/>
                  <a:ext cx="3048000" cy="228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90670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3126">
        <p:circle/>
      </p:transition>
    </mc:Choice>
    <mc:Fallback xmlns="">
      <p:transition spd="slow" advTm="23126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34178"/>
            <a:ext cx="84582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00200" y="906117"/>
            <a:ext cx="60198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Repeatedly: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Has the event of interest occurred?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so, break out of the loop.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" y="2777987"/>
            <a:ext cx="3924300" cy="1600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</a:rPr>
              <a:t>Repeatedly: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x = 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something input from the user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if x is the “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sentinel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” value: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    break out of the loop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</a:t>
            </a:r>
            <a:r>
              <a:rPr lang="en-US" sz="1800" i="1" dirty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P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rocess</a:t>
            </a:r>
            <a:r>
              <a:rPr lang="en-US" sz="1800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x.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71595" y="2724150"/>
            <a:ext cx="4800599" cy="1676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</a:rPr>
              <a:t>Robot: Start moving.</a:t>
            </a:r>
          </a:p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</a:rPr>
              <a:t>Repeatedly: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Robot: 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Have you bumped into anything?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so, break out of the loop.</a:t>
            </a:r>
          </a:p>
          <a:p>
            <a:pPr>
              <a:lnSpc>
                <a:spcPct val="105000"/>
              </a:lnSpc>
            </a:pPr>
            <a:endParaRPr lang="en-US" dirty="0" smtClean="0">
              <a:solidFill>
                <a:srgbClr val="000000"/>
              </a:solidFill>
              <a:latin typeface="Consolas"/>
              <a:cs typeface="Consolas" pitchFamily="49" charset="0"/>
            </a:endParaRPr>
          </a:p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Robot: Stop.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3077" name="Picture 5" descr="http://t3.gstatic.com/images?q=tbn:ANd9GcTqlCdAtiDwO_2b-TRG17M3ndOXF0BWJDToyVNBsj7By54b77dlGK923W0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51632"/>
            <a:ext cx="618854" cy="1191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8600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463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90600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814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767509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14600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-1</a:t>
            </a:r>
            <a:endParaRPr lang="en-US" dirty="0"/>
          </a:p>
        </p:txBody>
      </p:sp>
      <p:pic>
        <p:nvPicPr>
          <p:cNvPr id="3081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795" y="4524376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http://growing-image.com/_img/portfolio/masonry/rock-wall-Tan-Cobble-Chip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614" y="4286664"/>
            <a:ext cx="1289386" cy="856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656" y="4524376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456" y="4519820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569" y="4506025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663" y="4514566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Notched Right Arrow 16"/>
          <p:cNvSpPr/>
          <p:nvPr/>
        </p:nvSpPr>
        <p:spPr>
          <a:xfrm rot="8637365">
            <a:off x="2957979" y="2733636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Notched Right Arrow 17"/>
          <p:cNvSpPr/>
          <p:nvPr/>
        </p:nvSpPr>
        <p:spPr>
          <a:xfrm rot="10800000">
            <a:off x="1828800" y="4029411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urved Left Arrow 22"/>
          <p:cNvSpPr/>
          <p:nvPr/>
        </p:nvSpPr>
        <p:spPr>
          <a:xfrm flipH="1" flipV="1">
            <a:off x="260350" y="3164073"/>
            <a:ext cx="402534" cy="112259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Notched Right Arrow 24"/>
          <p:cNvSpPr/>
          <p:nvPr/>
        </p:nvSpPr>
        <p:spPr>
          <a:xfrm rot="10800000">
            <a:off x="3848079" y="3463787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otched Right Arrow 25"/>
          <p:cNvSpPr/>
          <p:nvPr/>
        </p:nvSpPr>
        <p:spPr>
          <a:xfrm rot="21033212">
            <a:off x="262809" y="3827679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rved Left Arrow 26"/>
          <p:cNvSpPr/>
          <p:nvPr/>
        </p:nvSpPr>
        <p:spPr>
          <a:xfrm flipH="1" flipV="1">
            <a:off x="4408833" y="3333749"/>
            <a:ext cx="402534" cy="69566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Notched Right Arrow 27"/>
          <p:cNvSpPr/>
          <p:nvPr/>
        </p:nvSpPr>
        <p:spPr>
          <a:xfrm rot="12010792">
            <a:off x="6180371" y="3915110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otched Right Arrow 28"/>
          <p:cNvSpPr/>
          <p:nvPr/>
        </p:nvSpPr>
        <p:spPr>
          <a:xfrm rot="10800000">
            <a:off x="5856613" y="4131072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925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91353">
        <p:circle/>
      </p:transition>
    </mc:Choice>
    <mc:Fallback xmlns="">
      <p:transition spd="slow" advTm="91353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5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5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3" grpId="0" animBg="1"/>
      <p:bldP spid="11" grpId="0" animBg="1"/>
      <p:bldP spid="12" grpId="0" animBg="1"/>
      <p:bldP spid="13" grpId="0" animBg="1"/>
      <p:bldP spid="17" grpId="0" animBg="1"/>
      <p:bldP spid="17" grpId="1" animBg="1"/>
      <p:bldP spid="18" grpId="0" animBg="1"/>
      <p:bldP spid="18" grpId="1" animBg="1"/>
      <p:bldP spid="23" grpId="0" animBg="1"/>
      <p:bldP spid="23" grpId="1" animBg="1"/>
      <p:bldP spid="23" grpId="2" animBg="1"/>
      <p:bldP spid="23" grpId="3" animBg="1"/>
      <p:bldP spid="25" grpId="0" animBg="1"/>
      <p:bldP spid="25" grpId="1" animBg="1"/>
      <p:bldP spid="26" grpId="0" animBg="1"/>
      <p:bldP spid="26" grpId="1" animBg="1"/>
      <p:bldP spid="26" grpId="2" animBg="1"/>
      <p:bldP spid="27" grpId="0" animBg="1"/>
      <p:bldP spid="27" grpId="1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799" y="134178"/>
            <a:ext cx="8686799" cy="11664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</a:p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Expressed in Python using    </a:t>
            </a:r>
            <a:r>
              <a:rPr lang="en-US" sz="2800" b="1" i="1" dirty="0" smtClean="0">
                <a:latin typeface="Consolas" pitchFamily="49" charset="0"/>
                <a:cs typeface="Consolas" pitchFamily="49" charset="0"/>
              </a:rPr>
              <a:t>while True  </a:t>
            </a:r>
            <a:r>
              <a:rPr lang="en-US" sz="2800" b="1" dirty="0" smtClean="0">
                <a:latin typeface="Tw Cen MT" pitchFamily="34" charset="0"/>
              </a:rPr>
              <a:t>and   </a:t>
            </a:r>
            <a:r>
              <a:rPr lang="en-US" sz="2800" b="1" i="1" dirty="0" smtClean="0">
                <a:latin typeface="Consolas" pitchFamily="49" charset="0"/>
                <a:cs typeface="Consolas" pitchFamily="49" charset="0"/>
              </a:rPr>
              <a:t>break</a:t>
            </a:r>
            <a:endParaRPr lang="en-US" sz="2800" b="1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16765" y="1352550"/>
            <a:ext cx="58674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 True: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the event of interest occurred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en-US" sz="20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000" b="1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break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3181350"/>
            <a:ext cx="4474265" cy="1676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b="1" dirty="0" smtClean="0">
                <a:solidFill>
                  <a:srgbClr val="000000"/>
                </a:solidFill>
                <a:latin typeface="Consolas"/>
              </a:rPr>
              <a:t>while True: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msg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'Enter 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or -1 to stop'</a:t>
            </a:r>
            <a:endParaRPr lang="en-US" dirty="0" smtClean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x = 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(input(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msg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))</a:t>
            </a:r>
          </a:p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 if x == -1: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    </a:t>
            </a:r>
            <a:r>
              <a:rPr lang="en-US" b="1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break</a:t>
            </a:r>
          </a:p>
          <a:p>
            <a:pPr>
              <a:lnSpc>
                <a:spcPct val="105000"/>
              </a:lnSpc>
            </a:pPr>
            <a:r>
              <a:rPr lang="en-US" sz="1800" i="1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sz="1800" i="1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Process</a:t>
            </a:r>
            <a:r>
              <a:rPr lang="en-US" sz="1800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x.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8198" y="2876550"/>
            <a:ext cx="4419599" cy="2133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robot.go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(..., 0)</a:t>
            </a:r>
          </a:p>
          <a:p>
            <a:pPr>
              <a:lnSpc>
                <a:spcPct val="105000"/>
              </a:lnSpc>
            </a:pPr>
            <a:r>
              <a:rPr lang="en-US" b="1" dirty="0" smtClean="0">
                <a:solidFill>
                  <a:srgbClr val="000000"/>
                </a:solidFill>
                <a:latin typeface="Consolas"/>
              </a:rPr>
              <a:t>while True: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sensor = 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'BUMPS_AND_WHEEL_DROPS'</a:t>
            </a:r>
            <a:endParaRPr lang="en-US" dirty="0" smtClean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bump = 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robot.getSensor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(sensor) </a:t>
            </a:r>
            <a:endParaRPr lang="en-US" sz="1800" i="1" dirty="0" smtClean="0">
              <a:solidFill>
                <a:srgbClr val="000000"/>
              </a:solidFill>
              <a:latin typeface="Tw Cen MT" pitchFamily="34" charset="0"/>
              <a:cs typeface="Consolas" pitchFamily="49" charset="0"/>
            </a:endParaRP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i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f bump[3] == 1 or bump[4] == 1: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  </a:t>
            </a:r>
            <a:r>
              <a:rPr lang="en-US" b="1" dirty="0" smtClean="0">
                <a:solidFill>
                  <a:srgbClr val="000000"/>
                </a:solidFill>
                <a:latin typeface="Consolas"/>
              </a:rPr>
              <a:t>break</a:t>
            </a:r>
            <a:endParaRPr lang="en-US" b="1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05000"/>
              </a:lnSpc>
            </a:pPr>
            <a:endParaRPr lang="en-US" dirty="0" smtClean="0">
              <a:solidFill>
                <a:srgbClr val="000000"/>
              </a:solidFill>
              <a:latin typeface="Consolas"/>
              <a:cs typeface="Consolas" pitchFamily="49" charset="0"/>
            </a:endParaRPr>
          </a:p>
          <a:p>
            <a:pPr>
              <a:lnSpc>
                <a:spcPct val="105000"/>
              </a:lnSpc>
            </a:pPr>
            <a:r>
              <a:rPr lang="en-US" dirty="0" err="1">
                <a:solidFill>
                  <a:srgbClr val="000000"/>
                </a:solidFill>
                <a:latin typeface="Consolas"/>
                <a:cs typeface="Consolas" pitchFamily="49" charset="0"/>
              </a:rPr>
              <a:t>r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obot.stop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()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Notched Right Arrow 13"/>
          <p:cNvSpPr/>
          <p:nvPr/>
        </p:nvSpPr>
        <p:spPr>
          <a:xfrm rot="19489292">
            <a:off x="1096216" y="1837718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otched Right Arrow 23"/>
          <p:cNvSpPr/>
          <p:nvPr/>
        </p:nvSpPr>
        <p:spPr>
          <a:xfrm rot="11659374">
            <a:off x="3291808" y="1622968"/>
            <a:ext cx="840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Notched Right Arrow 24"/>
          <p:cNvSpPr/>
          <p:nvPr/>
        </p:nvSpPr>
        <p:spPr>
          <a:xfrm rot="12850817">
            <a:off x="3261570" y="2736305"/>
            <a:ext cx="840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otched Right Arrow 25"/>
          <p:cNvSpPr/>
          <p:nvPr/>
        </p:nvSpPr>
        <p:spPr>
          <a:xfrm rot="12328702">
            <a:off x="3055980" y="3930574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otched Right Arrow 26"/>
          <p:cNvSpPr/>
          <p:nvPr/>
        </p:nvSpPr>
        <p:spPr>
          <a:xfrm rot="11240056">
            <a:off x="1983249" y="4100472"/>
            <a:ext cx="854186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otched Right Arrow 27"/>
          <p:cNvSpPr/>
          <p:nvPr/>
        </p:nvSpPr>
        <p:spPr>
          <a:xfrm rot="11240056">
            <a:off x="1839897" y="4377784"/>
            <a:ext cx="854186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otched Right Arrow 28"/>
          <p:cNvSpPr/>
          <p:nvPr/>
        </p:nvSpPr>
        <p:spPr>
          <a:xfrm rot="11240056">
            <a:off x="1839897" y="4693277"/>
            <a:ext cx="854186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otched Right Arrow 29"/>
          <p:cNvSpPr/>
          <p:nvPr/>
        </p:nvSpPr>
        <p:spPr>
          <a:xfrm rot="10800000">
            <a:off x="6781800" y="2944085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otched Right Arrow 30"/>
          <p:cNvSpPr/>
          <p:nvPr/>
        </p:nvSpPr>
        <p:spPr>
          <a:xfrm rot="11606108">
            <a:off x="8666368" y="3673723"/>
            <a:ext cx="380072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Notched Right Arrow 31"/>
          <p:cNvSpPr/>
          <p:nvPr/>
        </p:nvSpPr>
        <p:spPr>
          <a:xfrm rot="12404592">
            <a:off x="7791848" y="4350302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Notched Right Arrow 32"/>
          <p:cNvSpPr/>
          <p:nvPr/>
        </p:nvSpPr>
        <p:spPr>
          <a:xfrm rot="12404592">
            <a:off x="6367667" y="4450796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otched Right Arrow 33"/>
          <p:cNvSpPr/>
          <p:nvPr/>
        </p:nvSpPr>
        <p:spPr>
          <a:xfrm rot="10800000">
            <a:off x="6373799" y="4743449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urved Left Arrow 14"/>
          <p:cNvSpPr/>
          <p:nvPr/>
        </p:nvSpPr>
        <p:spPr>
          <a:xfrm flipH="1" flipV="1">
            <a:off x="4800600" y="3486148"/>
            <a:ext cx="402534" cy="112259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Left Arrow 18"/>
          <p:cNvSpPr/>
          <p:nvPr/>
        </p:nvSpPr>
        <p:spPr>
          <a:xfrm flipH="1" flipV="1">
            <a:off x="228600" y="3610653"/>
            <a:ext cx="402534" cy="112259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116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43881">
        <p:circle/>
      </p:transition>
    </mc:Choice>
    <mc:Fallback xmlns="">
      <p:transition spd="slow" advTm="143881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4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15" grpId="0" animBg="1"/>
      <p:bldP spid="19" grpId="1" animBg="1"/>
      <p:bldP spid="19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826" y="121157"/>
            <a:ext cx="3124200" cy="10895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</a:t>
            </a:r>
            <a:r>
              <a:rPr lang="en-US" sz="2800" b="1" i="1" dirty="0" smtClean="0">
                <a:latin typeface="Tw Cen MT" pitchFamily="34" charset="0"/>
              </a:rPr>
              <a:t>Definite Loop</a:t>
            </a:r>
            <a:r>
              <a:rPr lang="en-US" sz="2800" b="1" dirty="0" smtClean="0">
                <a:latin typeface="Tw Cen MT" pitchFamily="34" charset="0"/>
              </a:rPr>
              <a:t/>
            </a:r>
            <a:br>
              <a:rPr lang="en-US" sz="2800" b="1" dirty="0" smtClean="0">
                <a:latin typeface="Tw Cen MT" pitchFamily="34" charset="0"/>
              </a:rPr>
            </a:br>
            <a:r>
              <a:rPr lang="en-US" sz="2800" b="1" dirty="0" smtClean="0">
                <a:latin typeface="Tw Cen MT" pitchFamily="34" charset="0"/>
              </a:rPr>
              <a:t>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331266" y="94422"/>
            <a:ext cx="3124200" cy="1143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for k in range(...):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8539" y="1991269"/>
            <a:ext cx="2812774" cy="15419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</a:t>
            </a:r>
            <a:br>
              <a:rPr lang="en-US" sz="2800" b="1" dirty="0" smtClean="0">
                <a:latin typeface="Tw Cen MT" pitchFamily="34" charset="0"/>
              </a:rPr>
            </a:b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07026" y="1962150"/>
            <a:ext cx="57531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 True: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the event of interest occurred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en-US" sz="20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000" b="1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break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...</a:t>
            </a:r>
          </a:p>
        </p:txBody>
      </p:sp>
      <p:sp>
        <p:nvSpPr>
          <p:cNvPr id="8" name="Rectangle 7"/>
          <p:cNvSpPr/>
          <p:nvPr/>
        </p:nvSpPr>
        <p:spPr>
          <a:xfrm>
            <a:off x="6516757" y="208722"/>
            <a:ext cx="2590799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sz="1400" dirty="0" smtClean="0">
                <a:solidFill>
                  <a:srgbClr val="000000"/>
                </a:solidFill>
              </a:rPr>
              <a:t>Do the following 150 times:</a:t>
            </a:r>
          </a:p>
          <a:p>
            <a:pPr>
              <a:lnSpc>
                <a:spcPct val="105000"/>
              </a:lnSpc>
            </a:pPr>
            <a:r>
              <a:rPr lang="en-US" sz="1400" dirty="0" smtClean="0">
                <a:solidFill>
                  <a:srgbClr val="000000"/>
                </a:solidFill>
                <a:cs typeface="Consolas" pitchFamily="49" charset="0"/>
              </a:rPr>
              <a:t>        Draw a circle.</a:t>
            </a:r>
          </a:p>
          <a:p>
            <a:pPr>
              <a:lnSpc>
                <a:spcPct val="105000"/>
              </a:lnSpc>
            </a:pPr>
            <a:r>
              <a:rPr lang="en-US" sz="1400" dirty="0">
                <a:solidFill>
                  <a:srgbClr val="000000"/>
                </a:solidFill>
                <a:cs typeface="Consolas" pitchFamily="49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cs typeface="Consolas" pitchFamily="49" charset="0"/>
              </a:rPr>
              <a:t>       Move and grow the circle.</a:t>
            </a:r>
            <a:endParaRPr lang="en-US" sz="1400" dirty="0">
              <a:solidFill>
                <a:schemeClr val="tx1"/>
              </a:solidFill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3714750"/>
            <a:ext cx="8534400" cy="11819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Repeatedly draw, move and grow a circle, stopping when the circle grows beyond the border of the window.</a:t>
            </a:r>
          </a:p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Do </a:t>
            </a:r>
            <a:r>
              <a:rPr lang="en-US" sz="1400" i="1" dirty="0" smtClean="0">
                <a:solidFill>
                  <a:srgbClr val="000000"/>
                </a:solidFill>
              </a:rPr>
              <a:t>blah</a:t>
            </a:r>
            <a:r>
              <a:rPr lang="en-US" sz="1400" dirty="0" smtClean="0">
                <a:solidFill>
                  <a:srgbClr val="000000"/>
                </a:solidFill>
              </a:rPr>
              <a:t> until the user asks you to stop.</a:t>
            </a:r>
          </a:p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 hit a wall.</a:t>
            </a:r>
          </a:p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your sensors say that you have gone 10 centimeters.</a:t>
            </a:r>
          </a:p>
        </p:txBody>
      </p:sp>
      <p:sp>
        <p:nvSpPr>
          <p:cNvPr id="10" name="Notched Right Arrow 9"/>
          <p:cNvSpPr/>
          <p:nvPr/>
        </p:nvSpPr>
        <p:spPr>
          <a:xfrm rot="13850037">
            <a:off x="7553727" y="1255392"/>
            <a:ext cx="840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otched Right Arrow 11"/>
          <p:cNvSpPr/>
          <p:nvPr/>
        </p:nvSpPr>
        <p:spPr>
          <a:xfrm>
            <a:off x="238538" y="3846193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>
            <a:off x="237088" y="4072886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otched Right Arrow 13"/>
          <p:cNvSpPr/>
          <p:nvPr/>
        </p:nvSpPr>
        <p:spPr>
          <a:xfrm>
            <a:off x="241989" y="4301486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otched Right Arrow 14"/>
          <p:cNvSpPr/>
          <p:nvPr/>
        </p:nvSpPr>
        <p:spPr>
          <a:xfrm>
            <a:off x="237087" y="4530086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207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77324">
        <p:circle/>
      </p:transition>
    </mc:Choice>
    <mc:Fallback xmlns="">
      <p:transition spd="slow" advTm="77324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6" grpId="0" animBg="1"/>
      <p:bldP spid="8" grpId="0" animBg="1"/>
      <p:bldP spid="11" grpId="0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6200" y="2952750"/>
            <a:ext cx="3429000" cy="1752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Repeatedly draw, move and grow a circle, stopping when the circle grows beyond the border of the window.</a:t>
            </a:r>
          </a:p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Do </a:t>
            </a:r>
            <a:r>
              <a:rPr lang="en-US" sz="1400" i="1" dirty="0" smtClean="0">
                <a:solidFill>
                  <a:srgbClr val="000000"/>
                </a:solidFill>
              </a:rPr>
              <a:t>blah</a:t>
            </a:r>
            <a:r>
              <a:rPr lang="en-US" sz="1400" dirty="0" smtClean="0">
                <a:solidFill>
                  <a:srgbClr val="000000"/>
                </a:solidFill>
              </a:rPr>
              <a:t> until the user asks you to stop.</a:t>
            </a:r>
          </a:p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 hit a wall.</a:t>
            </a:r>
          </a:p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your sensors say that you have gone 10 centimeters.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361950"/>
            <a:ext cx="46482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1123950"/>
            <a:ext cx="51435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 True:</a:t>
            </a:r>
          </a:p>
          <a:p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US" sz="18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the event of interest occurred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en-US" sz="18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800" b="1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break</a:t>
            </a:r>
          </a:p>
          <a:p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...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657600" y="-19050"/>
            <a:ext cx="4631181" cy="5143500"/>
            <a:chOff x="4262167" y="0"/>
            <a:chExt cx="4631181" cy="51435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0"/>
              <a:ext cx="2492548" cy="51435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2167" y="3276600"/>
              <a:ext cx="2448105" cy="1866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00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9447">
        <p:circle/>
      </p:transition>
    </mc:Choice>
    <mc:Fallback xmlns="">
      <p:transition spd="slow" advTm="9447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5|4.8|4.4|1.5|1.4|1.3|1.4|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2.8|2.1|10.5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StaysOnPC\Courses\120\InvertedClassroom\WebSite\Lessons\11a-The Wait-Until-Event Pattern\PowerPointSlides\The Wait-Until-Event Pattern_pptx\Assets\For-Loop-Animation_4.mp4"/>
  <p:tag name="MMPROD_MANAGE_ASSETS" val="FALSE"/>
  <p:tag name="MMPROD_IS_H264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StaysOnPC\Courses\120\InvertedClassroom\WebSite\Lessons\11a-The Wait-Until-Event Pattern\PowerPointSlides\The Wait-Until-Event Pattern_pptx\Assets\For-Loop-Animation_3.mp4"/>
  <p:tag name="MMPROD_MANAGE_ASSETS" val="FALSE"/>
  <p:tag name="MMPROD_IS_H264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StaysOnPC\Courses\120\InvertedClassroom\WebSite\Lessons\11a-The Wait-Until-Event Pattern\PowerPointSlides\The Wait-Until-Event Pattern_pptx\Assets\Wait-Until-Event-Animation_1.mp4"/>
  <p:tag name="MMPROD_MANAGE_ASSETS" val="FALSE"/>
  <p:tag name="MMPROD_IS_H264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3.1|2.1|2.1|8.3|6|8.1|4.4|4.5|3.5|3.8|9.9|2.5|15.2|2.4|2.2|2|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5.5|16.7|31.7|9.3|4.2|3.6|4|3|3.1|6.4|6.2|4.2|2|2.9|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1.9|9.5|7.2|17.3|5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599</Words>
  <Application>Microsoft Office PowerPoint</Application>
  <PresentationFormat>On-screen Show (16:9)</PresentationFormat>
  <Paragraphs>132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Mutchler, David</cp:lastModifiedBy>
  <cp:revision>128</cp:revision>
  <dcterms:created xsi:type="dcterms:W3CDTF">2006-08-16T00:00:00Z</dcterms:created>
  <dcterms:modified xsi:type="dcterms:W3CDTF">2012-09-23T02:14:55Z</dcterms:modified>
</cp:coreProperties>
</file>